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257" r:id="rId3"/>
    <p:sldId id="258" r:id="rId4"/>
    <p:sldId id="264" r:id="rId5"/>
    <p:sldId id="259" r:id="rId6"/>
    <p:sldId id="265" r:id="rId7"/>
    <p:sldId id="260" r:id="rId8"/>
    <p:sldId id="262" r:id="rId9"/>
    <p:sldId id="261"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norman" initials="M" lastIdx="2"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797" autoAdjust="0"/>
  </p:normalViewPr>
  <p:slideViewPr>
    <p:cSldViewPr>
      <p:cViewPr>
        <p:scale>
          <a:sx n="80" d="100"/>
          <a:sy n="80" d="100"/>
        </p:scale>
        <p:origin x="-21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AF11985-DD6A-4C5F-AB0B-613EDF6EDE8D}" type="datetimeFigureOut">
              <a:rPr lang="en-US" smtClean="0"/>
              <a:t>4/4/2012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DE2A99B-118C-486E-8ADC-3EDC84103E5E}" type="slidenum">
              <a:rPr lang="en-US" smtClean="0"/>
              <a:t>‹#›</a:t>
            </a:fld>
            <a:endParaRPr lang="en-US" dirty="0"/>
          </a:p>
        </p:txBody>
      </p:sp>
    </p:spTree>
    <p:extLst>
      <p:ext uri="{BB962C8B-B14F-4D97-AF65-F5344CB8AC3E}">
        <p14:creationId xmlns:p14="http://schemas.microsoft.com/office/powerpoint/2010/main" val="29806100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i="1" dirty="0" smtClean="0">
                <a:solidFill>
                  <a:srgbClr val="FF0000"/>
                </a:solidFill>
              </a:rPr>
              <a:t>Spell out UI as User</a:t>
            </a:r>
            <a:r>
              <a:rPr lang="en-ZA" i="1" baseline="0" dirty="0" smtClean="0">
                <a:solidFill>
                  <a:srgbClr val="FF0000"/>
                </a:solidFill>
              </a:rPr>
              <a:t> Interface using a 2</a:t>
            </a:r>
            <a:r>
              <a:rPr lang="en-ZA" i="1" baseline="30000" dirty="0" smtClean="0">
                <a:solidFill>
                  <a:srgbClr val="FF0000"/>
                </a:solidFill>
              </a:rPr>
              <a:t>nd</a:t>
            </a:r>
            <a:r>
              <a:rPr lang="en-ZA" i="1" baseline="0" dirty="0" smtClean="0">
                <a:solidFill>
                  <a:srgbClr val="FF0000"/>
                </a:solidFill>
              </a:rPr>
              <a:t> line</a:t>
            </a:r>
          </a:p>
          <a:p>
            <a:r>
              <a:rPr lang="en-ZA" i="1" baseline="0" dirty="0" smtClean="0">
                <a:solidFill>
                  <a:srgbClr val="FF0000"/>
                </a:solidFill>
              </a:rPr>
              <a:t>Practice to get the timing right as you only have 6 slides of which only 4 have stuff to talk about – most of your time will be spent on slides 2,3 an 4 – so make sure you speak sufficiently to these slides; don’t need to spend much time in slide 5 – just do it briefly; </a:t>
            </a:r>
            <a:endParaRPr lang="en-ZA" i="1" dirty="0">
              <a:solidFill>
                <a:srgbClr val="FF0000"/>
              </a:solidFill>
            </a:endParaRPr>
          </a:p>
        </p:txBody>
      </p:sp>
      <p:sp>
        <p:nvSpPr>
          <p:cNvPr id="4" name="Slide Number Placeholder 3"/>
          <p:cNvSpPr>
            <a:spLocks noGrp="1"/>
          </p:cNvSpPr>
          <p:nvPr>
            <p:ph type="sldNum" sz="quarter" idx="10"/>
          </p:nvPr>
        </p:nvSpPr>
        <p:spPr/>
        <p:txBody>
          <a:bodyPr/>
          <a:lstStyle/>
          <a:p>
            <a:fld id="{CDE2A99B-118C-486E-8ADC-3EDC84103E5E}" type="slidenum">
              <a:rPr lang="en-US" smtClean="0"/>
              <a:t>1</a:t>
            </a:fld>
            <a:endParaRPr lang="en-US" dirty="0"/>
          </a:p>
        </p:txBody>
      </p:sp>
    </p:spTree>
    <p:extLst>
      <p:ext uri="{BB962C8B-B14F-4D97-AF65-F5344CB8AC3E}">
        <p14:creationId xmlns:p14="http://schemas.microsoft.com/office/powerpoint/2010/main" val="15286542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This Project will focus on making mobile phones reliable in terms of management of your finances while performing communicative task on your Android mobile phone,. By using the Android Packet monitor that will monitor the data usage on your mobile, storing information about the data usage and present to the user in organized manner in order to help the user make a well informed decision about the data usage on the Android Mobile Phone.</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i="1" dirty="0" smtClean="0"/>
              <a:t>Change this paragraph</a:t>
            </a:r>
            <a:r>
              <a:rPr lang="en-US" sz="1200" i="1" baseline="0" dirty="0" smtClean="0"/>
              <a:t> into bullets rather – its basically one long sentence currently – the bullets will also guide you through the presentation talk; make sure you clearly state </a:t>
            </a:r>
            <a:r>
              <a:rPr lang="en-US" sz="1200" b="1" i="1" baseline="0" dirty="0" smtClean="0"/>
              <a:t>why </a:t>
            </a:r>
            <a:r>
              <a:rPr lang="en-US" sz="1200" b="0" i="1" baseline="0" dirty="0" smtClean="0"/>
              <a:t>your project is important/needed; mention how </a:t>
            </a:r>
            <a:r>
              <a:rPr lang="en-US" sz="1200" b="0" i="1" u="sng" baseline="0" dirty="0" smtClean="0"/>
              <a:t>your project connects with the project of Mr. Malama </a:t>
            </a:r>
            <a:r>
              <a:rPr lang="en-US" sz="1200" b="0" i="1" baseline="0" dirty="0" smtClean="0"/>
              <a:t>– perhaps a new slide after this slide with a diagram showing this would be a good idea;</a:t>
            </a:r>
            <a:endParaRPr lang="en-US" sz="1200" i="1" dirty="0" smtClean="0"/>
          </a:p>
          <a:p>
            <a:endParaRPr lang="en-US" dirty="0"/>
          </a:p>
        </p:txBody>
      </p:sp>
      <p:sp>
        <p:nvSpPr>
          <p:cNvPr id="4" name="Slide Number Placeholder 3"/>
          <p:cNvSpPr>
            <a:spLocks noGrp="1"/>
          </p:cNvSpPr>
          <p:nvPr>
            <p:ph type="sldNum" sz="quarter" idx="10"/>
          </p:nvPr>
        </p:nvSpPr>
        <p:spPr/>
        <p:txBody>
          <a:bodyPr/>
          <a:lstStyle/>
          <a:p>
            <a:fld id="{CDE2A99B-118C-486E-8ADC-3EDC84103E5E}" type="slidenum">
              <a:rPr lang="en-US" smtClean="0"/>
              <a:t>2</a:t>
            </a:fld>
            <a:endParaRPr lang="en-US" dirty="0"/>
          </a:p>
        </p:txBody>
      </p:sp>
    </p:spTree>
    <p:extLst>
      <p:ext uri="{BB962C8B-B14F-4D97-AF65-F5344CB8AC3E}">
        <p14:creationId xmlns:p14="http://schemas.microsoft.com/office/powerpoint/2010/main" val="32706797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i="1" dirty="0" smtClean="0"/>
              <a:t>Mention</a:t>
            </a:r>
            <a:r>
              <a:rPr lang="en-ZA" i="1" baseline="0" dirty="0" smtClean="0"/>
              <a:t> where you got your requirements from – from users or supervisor or forums or from a document analysis;</a:t>
            </a:r>
          </a:p>
          <a:p>
            <a:endParaRPr lang="en-ZA" i="1" baseline="0" dirty="0" smtClean="0"/>
          </a:p>
          <a:p>
            <a:pPr marL="171450" indent="-171450">
              <a:buFont typeface="Arial"/>
              <a:buChar char="•"/>
            </a:pPr>
            <a:r>
              <a:rPr lang="en-ZA" i="1" baseline="0" dirty="0" smtClean="0"/>
              <a:t>This users requirements where gathered from supervisior and questionaries</a:t>
            </a:r>
          </a:p>
          <a:p>
            <a:pPr marL="171450" indent="-171450">
              <a:buFont typeface="Arial"/>
              <a:buChar char="•"/>
            </a:pPr>
            <a:endParaRPr lang="en-ZA" i="1" dirty="0"/>
          </a:p>
        </p:txBody>
      </p:sp>
      <p:sp>
        <p:nvSpPr>
          <p:cNvPr id="4" name="Slide Number Placeholder 3"/>
          <p:cNvSpPr>
            <a:spLocks noGrp="1"/>
          </p:cNvSpPr>
          <p:nvPr>
            <p:ph type="sldNum" sz="quarter" idx="10"/>
          </p:nvPr>
        </p:nvSpPr>
        <p:spPr/>
        <p:txBody>
          <a:bodyPr/>
          <a:lstStyle/>
          <a:p>
            <a:fld id="{CDE2A99B-118C-486E-8ADC-3EDC84103E5E}" type="slidenum">
              <a:rPr lang="en-US" smtClean="0"/>
              <a:t>3</a:t>
            </a:fld>
            <a:endParaRPr lang="en-US" dirty="0"/>
          </a:p>
        </p:txBody>
      </p:sp>
    </p:spTree>
    <p:extLst>
      <p:ext uri="{BB962C8B-B14F-4D97-AF65-F5344CB8AC3E}">
        <p14:creationId xmlns:p14="http://schemas.microsoft.com/office/powerpoint/2010/main" val="36502769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i="1" dirty="0" smtClean="0"/>
              <a:t>Spelling error – intuitive; remember requirements</a:t>
            </a:r>
            <a:r>
              <a:rPr lang="en-ZA" i="1" baseline="0" dirty="0" smtClean="0"/>
              <a:t> analysis is speaking out on one or more of the following  (data seems lacking in the above slide):</a:t>
            </a:r>
          </a:p>
          <a:p>
            <a:r>
              <a:rPr lang="en-ZA" sz="1200" b="1" kern="1200" dirty="0" smtClean="0">
                <a:solidFill>
                  <a:schemeClr val="tx1"/>
                </a:solidFill>
                <a:effectLst/>
                <a:latin typeface="+mn-lt"/>
                <a:ea typeface="+mn-ea"/>
                <a:cs typeface="+mn-cs"/>
              </a:rPr>
              <a:t>user scenarios, function activities, classes (relationships), data or database, user interface </a:t>
            </a:r>
            <a:endParaRPr lang="en-ZA" sz="1200" kern="1200" dirty="0" smtClean="0">
              <a:solidFill>
                <a:schemeClr val="tx1"/>
              </a:solidFill>
              <a:effectLst/>
              <a:latin typeface="+mn-lt"/>
              <a:ea typeface="+mn-ea"/>
              <a:cs typeface="+mn-cs"/>
            </a:endParaRPr>
          </a:p>
          <a:p>
            <a:r>
              <a:rPr lang="en-ZA" sz="1200" b="1" kern="1200" dirty="0" smtClean="0">
                <a:solidFill>
                  <a:schemeClr val="tx1"/>
                </a:solidFill>
                <a:effectLst/>
                <a:latin typeface="+mn-lt"/>
                <a:ea typeface="+mn-ea"/>
                <a:cs typeface="+mn-cs"/>
              </a:rPr>
              <a:t>– it basically shows data/function/behaviour that satisfies the requirements. This done with a combination of text and diagrams. </a:t>
            </a:r>
            <a:r>
              <a:rPr lang="en-ZA" sz="1200" b="1" u="sng" kern="1200" dirty="0" smtClean="0">
                <a:solidFill>
                  <a:schemeClr val="tx1"/>
                </a:solidFill>
                <a:effectLst/>
                <a:latin typeface="+mn-lt"/>
                <a:ea typeface="+mn-ea"/>
                <a:cs typeface="+mn-cs"/>
              </a:rPr>
              <a:t>See Chapter 6 of the SE text book for more details</a:t>
            </a:r>
            <a:endParaRPr lang="en-ZA" sz="1200" kern="1200" dirty="0" smtClean="0">
              <a:solidFill>
                <a:schemeClr val="tx1"/>
              </a:solidFill>
              <a:effectLst/>
              <a:latin typeface="+mn-lt"/>
              <a:ea typeface="+mn-ea"/>
              <a:cs typeface="+mn-cs"/>
            </a:endParaRPr>
          </a:p>
          <a:p>
            <a:r>
              <a:rPr lang="en-ZA" sz="1200" kern="1200" dirty="0" smtClean="0">
                <a:solidFill>
                  <a:schemeClr val="tx1"/>
                </a:solidFill>
                <a:effectLst/>
                <a:latin typeface="+mn-lt"/>
                <a:ea typeface="+mn-ea"/>
                <a:cs typeface="+mn-cs"/>
              </a:rPr>
              <a:t/>
            </a:r>
            <a:br>
              <a:rPr lang="en-ZA" sz="1200" kern="1200" dirty="0" smtClean="0">
                <a:solidFill>
                  <a:schemeClr val="tx1"/>
                </a:solidFill>
                <a:effectLst/>
                <a:latin typeface="+mn-lt"/>
                <a:ea typeface="+mn-ea"/>
                <a:cs typeface="+mn-cs"/>
              </a:rPr>
            </a:br>
            <a:r>
              <a:rPr lang="en-ZA" sz="1200" kern="1200" dirty="0" smtClean="0">
                <a:solidFill>
                  <a:schemeClr val="tx1"/>
                </a:solidFill>
                <a:effectLst/>
                <a:latin typeface="+mn-lt"/>
                <a:ea typeface="+mn-ea"/>
                <a:cs typeface="+mn-cs"/>
              </a:rPr>
              <a:t/>
            </a:r>
            <a:br>
              <a:rPr lang="en-ZA" sz="1200" kern="1200" dirty="0" smtClean="0">
                <a:solidFill>
                  <a:schemeClr val="tx1"/>
                </a:solidFill>
                <a:effectLst/>
                <a:latin typeface="+mn-lt"/>
                <a:ea typeface="+mn-ea"/>
                <a:cs typeface="+mn-cs"/>
              </a:rPr>
            </a:br>
            <a:endParaRPr lang="en-ZA" i="1" dirty="0"/>
          </a:p>
        </p:txBody>
      </p:sp>
      <p:sp>
        <p:nvSpPr>
          <p:cNvPr id="4" name="Slide Number Placeholder 3"/>
          <p:cNvSpPr>
            <a:spLocks noGrp="1"/>
          </p:cNvSpPr>
          <p:nvPr>
            <p:ph type="sldNum" sz="quarter" idx="10"/>
          </p:nvPr>
        </p:nvSpPr>
        <p:spPr/>
        <p:txBody>
          <a:bodyPr/>
          <a:lstStyle/>
          <a:p>
            <a:fld id="{CDE2A99B-118C-486E-8ADC-3EDC84103E5E}" type="slidenum">
              <a:rPr lang="en-US" smtClean="0"/>
              <a:t>5</a:t>
            </a:fld>
            <a:endParaRPr lang="en-US" dirty="0"/>
          </a:p>
        </p:txBody>
      </p:sp>
    </p:spTree>
    <p:extLst>
      <p:ext uri="{BB962C8B-B14F-4D97-AF65-F5344CB8AC3E}">
        <p14:creationId xmlns:p14="http://schemas.microsoft.com/office/powerpoint/2010/main" val="18524486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DE2A99B-118C-486E-8ADC-3EDC84103E5E}" type="slidenum">
              <a:rPr lang="en-US" smtClean="0"/>
              <a:t>7</a:t>
            </a:fld>
            <a:endParaRPr lang="en-US" dirty="0"/>
          </a:p>
        </p:txBody>
      </p:sp>
    </p:spTree>
    <p:extLst>
      <p:ext uri="{BB962C8B-B14F-4D97-AF65-F5344CB8AC3E}">
        <p14:creationId xmlns:p14="http://schemas.microsoft.com/office/powerpoint/2010/main" val="10972405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7D243FD-AA0A-4310-AE8E-C836075F7FA5}" type="datetimeFigureOut">
              <a:rPr lang="en-US" smtClean="0"/>
              <a:t>4/4/2012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AA800E4-073F-47AA-9678-7094770255FC}" type="slidenum">
              <a:rPr lang="en-US" smtClean="0"/>
              <a:t>‹#›</a:t>
            </a:fld>
            <a:endParaRPr lang="en-US" dirty="0"/>
          </a:p>
        </p:txBody>
      </p:sp>
    </p:spTree>
    <p:extLst>
      <p:ext uri="{BB962C8B-B14F-4D97-AF65-F5344CB8AC3E}">
        <p14:creationId xmlns:p14="http://schemas.microsoft.com/office/powerpoint/2010/main" val="27857241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7D243FD-AA0A-4310-AE8E-C836075F7FA5}" type="datetimeFigureOut">
              <a:rPr lang="en-US" smtClean="0"/>
              <a:t>4/4/2012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AA800E4-073F-47AA-9678-7094770255FC}" type="slidenum">
              <a:rPr lang="en-US" smtClean="0"/>
              <a:t>‹#›</a:t>
            </a:fld>
            <a:endParaRPr lang="en-US" dirty="0"/>
          </a:p>
        </p:txBody>
      </p:sp>
    </p:spTree>
    <p:extLst>
      <p:ext uri="{BB962C8B-B14F-4D97-AF65-F5344CB8AC3E}">
        <p14:creationId xmlns:p14="http://schemas.microsoft.com/office/powerpoint/2010/main" val="35995748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7D243FD-AA0A-4310-AE8E-C836075F7FA5}" type="datetimeFigureOut">
              <a:rPr lang="en-US" smtClean="0"/>
              <a:t>4/4/2012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AA800E4-073F-47AA-9678-7094770255FC}" type="slidenum">
              <a:rPr lang="en-US" smtClean="0"/>
              <a:t>‹#›</a:t>
            </a:fld>
            <a:endParaRPr lang="en-US" dirty="0"/>
          </a:p>
        </p:txBody>
      </p:sp>
    </p:spTree>
    <p:extLst>
      <p:ext uri="{BB962C8B-B14F-4D97-AF65-F5344CB8AC3E}">
        <p14:creationId xmlns:p14="http://schemas.microsoft.com/office/powerpoint/2010/main" val="14385092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7D243FD-AA0A-4310-AE8E-C836075F7FA5}" type="datetimeFigureOut">
              <a:rPr lang="en-US" smtClean="0"/>
              <a:t>4/4/2012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AA800E4-073F-47AA-9678-7094770255FC}" type="slidenum">
              <a:rPr lang="en-US" smtClean="0"/>
              <a:t>‹#›</a:t>
            </a:fld>
            <a:endParaRPr lang="en-US" dirty="0"/>
          </a:p>
        </p:txBody>
      </p:sp>
    </p:spTree>
    <p:extLst>
      <p:ext uri="{BB962C8B-B14F-4D97-AF65-F5344CB8AC3E}">
        <p14:creationId xmlns:p14="http://schemas.microsoft.com/office/powerpoint/2010/main" val="5482064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7D243FD-AA0A-4310-AE8E-C836075F7FA5}" type="datetimeFigureOut">
              <a:rPr lang="en-US" smtClean="0"/>
              <a:t>4/4/2012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AA800E4-073F-47AA-9678-7094770255FC}" type="slidenum">
              <a:rPr lang="en-US" smtClean="0"/>
              <a:t>‹#›</a:t>
            </a:fld>
            <a:endParaRPr lang="en-US" dirty="0"/>
          </a:p>
        </p:txBody>
      </p:sp>
    </p:spTree>
    <p:extLst>
      <p:ext uri="{BB962C8B-B14F-4D97-AF65-F5344CB8AC3E}">
        <p14:creationId xmlns:p14="http://schemas.microsoft.com/office/powerpoint/2010/main" val="3575515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7D243FD-AA0A-4310-AE8E-C836075F7FA5}" type="datetimeFigureOut">
              <a:rPr lang="en-US" smtClean="0"/>
              <a:t>4/4/2012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AA800E4-073F-47AA-9678-7094770255FC}" type="slidenum">
              <a:rPr lang="en-US" smtClean="0"/>
              <a:t>‹#›</a:t>
            </a:fld>
            <a:endParaRPr lang="en-US" dirty="0"/>
          </a:p>
        </p:txBody>
      </p:sp>
    </p:spTree>
    <p:extLst>
      <p:ext uri="{BB962C8B-B14F-4D97-AF65-F5344CB8AC3E}">
        <p14:creationId xmlns:p14="http://schemas.microsoft.com/office/powerpoint/2010/main" val="195924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7D243FD-AA0A-4310-AE8E-C836075F7FA5}" type="datetimeFigureOut">
              <a:rPr lang="en-US" smtClean="0"/>
              <a:t>4/4/2012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AA800E4-073F-47AA-9678-7094770255FC}" type="slidenum">
              <a:rPr lang="en-US" smtClean="0"/>
              <a:t>‹#›</a:t>
            </a:fld>
            <a:endParaRPr lang="en-US" dirty="0"/>
          </a:p>
        </p:txBody>
      </p:sp>
    </p:spTree>
    <p:extLst>
      <p:ext uri="{BB962C8B-B14F-4D97-AF65-F5344CB8AC3E}">
        <p14:creationId xmlns:p14="http://schemas.microsoft.com/office/powerpoint/2010/main" val="8274038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7D243FD-AA0A-4310-AE8E-C836075F7FA5}" type="datetimeFigureOut">
              <a:rPr lang="en-US" smtClean="0"/>
              <a:t>4/4/2012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AA800E4-073F-47AA-9678-7094770255FC}" type="slidenum">
              <a:rPr lang="en-US" smtClean="0"/>
              <a:t>‹#›</a:t>
            </a:fld>
            <a:endParaRPr lang="en-US" dirty="0"/>
          </a:p>
        </p:txBody>
      </p:sp>
    </p:spTree>
    <p:extLst>
      <p:ext uri="{BB962C8B-B14F-4D97-AF65-F5344CB8AC3E}">
        <p14:creationId xmlns:p14="http://schemas.microsoft.com/office/powerpoint/2010/main" val="33821877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D243FD-AA0A-4310-AE8E-C836075F7FA5}" type="datetimeFigureOut">
              <a:rPr lang="en-US" smtClean="0"/>
              <a:t>4/4/2012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AA800E4-073F-47AA-9678-7094770255FC}" type="slidenum">
              <a:rPr lang="en-US" smtClean="0"/>
              <a:t>‹#›</a:t>
            </a:fld>
            <a:endParaRPr lang="en-US" dirty="0"/>
          </a:p>
        </p:txBody>
      </p:sp>
    </p:spTree>
    <p:extLst>
      <p:ext uri="{BB962C8B-B14F-4D97-AF65-F5344CB8AC3E}">
        <p14:creationId xmlns:p14="http://schemas.microsoft.com/office/powerpoint/2010/main" val="30201176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7D243FD-AA0A-4310-AE8E-C836075F7FA5}" type="datetimeFigureOut">
              <a:rPr lang="en-US" smtClean="0"/>
              <a:t>4/4/2012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AA800E4-073F-47AA-9678-7094770255FC}" type="slidenum">
              <a:rPr lang="en-US" smtClean="0"/>
              <a:t>‹#›</a:t>
            </a:fld>
            <a:endParaRPr lang="en-US" dirty="0"/>
          </a:p>
        </p:txBody>
      </p:sp>
    </p:spTree>
    <p:extLst>
      <p:ext uri="{BB962C8B-B14F-4D97-AF65-F5344CB8AC3E}">
        <p14:creationId xmlns:p14="http://schemas.microsoft.com/office/powerpoint/2010/main" val="15448745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7D243FD-AA0A-4310-AE8E-C836075F7FA5}" type="datetimeFigureOut">
              <a:rPr lang="en-US" smtClean="0"/>
              <a:t>4/4/2012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AA800E4-073F-47AA-9678-7094770255FC}" type="slidenum">
              <a:rPr lang="en-US" smtClean="0"/>
              <a:t>‹#›</a:t>
            </a:fld>
            <a:endParaRPr lang="en-US" dirty="0"/>
          </a:p>
        </p:txBody>
      </p:sp>
    </p:spTree>
    <p:extLst>
      <p:ext uri="{BB962C8B-B14F-4D97-AF65-F5344CB8AC3E}">
        <p14:creationId xmlns:p14="http://schemas.microsoft.com/office/powerpoint/2010/main" val="34371351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3">
                <a:lumMod val="20000"/>
                <a:lumOff val="80000"/>
                <a:alpha val="0"/>
              </a:schemeClr>
            </a:gs>
            <a:gs pos="30000">
              <a:schemeClr val="accent3">
                <a:lumMod val="40000"/>
                <a:lumOff val="60000"/>
                <a:alpha val="0"/>
              </a:schemeClr>
            </a:gs>
            <a:gs pos="64999">
              <a:schemeClr val="accent3">
                <a:lumMod val="60000"/>
                <a:lumOff val="40000"/>
                <a:alpha val="54000"/>
              </a:schemeClr>
            </a:gs>
            <a:gs pos="89999">
              <a:schemeClr val="accent3">
                <a:lumMod val="81000"/>
                <a:alpha val="54000"/>
              </a:schemeClr>
            </a:gs>
            <a:gs pos="100000">
              <a:schemeClr val="accent3">
                <a:lumMod val="54000"/>
                <a:alpha val="62000"/>
              </a:schemeClr>
            </a:gs>
          </a:gsLst>
          <a:lin ang="72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D243FD-AA0A-4310-AE8E-C836075F7FA5}" type="datetimeFigureOut">
              <a:rPr lang="en-US" smtClean="0"/>
              <a:t>4/4/2012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A800E4-073F-47AA-9678-7094770255FC}" type="slidenum">
              <a:rPr lang="en-US" smtClean="0"/>
              <a:t>‹#›</a:t>
            </a:fld>
            <a:endParaRPr lang="en-US" dirty="0"/>
          </a:p>
        </p:txBody>
      </p:sp>
    </p:spTree>
    <p:extLst>
      <p:ext uri="{BB962C8B-B14F-4D97-AF65-F5344CB8AC3E}">
        <p14:creationId xmlns:p14="http://schemas.microsoft.com/office/powerpoint/2010/main" val="16708699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0"/>
            <a:ext cx="7772400" cy="1470025"/>
          </a:xfrm>
        </p:spPr>
        <p:txBody>
          <a:bodyPr/>
          <a:lstStyle/>
          <a:p>
            <a:r>
              <a:rPr lang="en-US" b="1" dirty="0" smtClean="0"/>
              <a:t>Mobile Packet Monitor </a:t>
            </a:r>
            <a:br>
              <a:rPr lang="en-US" b="1" dirty="0" smtClean="0"/>
            </a:br>
            <a:r>
              <a:rPr lang="en-US" b="1" dirty="0" smtClean="0"/>
              <a:t>User Interface</a:t>
            </a:r>
            <a:endParaRPr lang="en-US" b="1" dirty="0"/>
          </a:p>
        </p:txBody>
      </p:sp>
      <p:sp>
        <p:nvSpPr>
          <p:cNvPr id="3" name="Subtitle 2"/>
          <p:cNvSpPr>
            <a:spLocks noGrp="1"/>
          </p:cNvSpPr>
          <p:nvPr>
            <p:ph type="subTitle" idx="1"/>
          </p:nvPr>
        </p:nvSpPr>
        <p:spPr>
          <a:xfrm>
            <a:off x="1373325" y="4800600"/>
            <a:ext cx="6400800" cy="1752600"/>
          </a:xfrm>
        </p:spPr>
        <p:txBody>
          <a:bodyPr/>
          <a:lstStyle/>
          <a:p>
            <a:r>
              <a:rPr lang="en-US" dirty="0" smtClean="0">
                <a:solidFill>
                  <a:schemeClr val="tx1"/>
                </a:solidFill>
              </a:rPr>
              <a:t>By Josue Martins</a:t>
            </a:r>
          </a:p>
          <a:p>
            <a:r>
              <a:rPr lang="en-US" dirty="0" smtClean="0">
                <a:solidFill>
                  <a:schemeClr val="tx1"/>
                </a:solidFill>
              </a:rPr>
              <a:t>Supervisor Dr. W.B Tucker</a:t>
            </a:r>
          </a:p>
          <a:p>
            <a:r>
              <a:rPr lang="en-US" dirty="0" smtClean="0">
                <a:solidFill>
                  <a:schemeClr val="tx1"/>
                </a:solidFill>
              </a:rPr>
              <a:t>&amp; Co-Supervisor Mr. M. Norman</a:t>
            </a:r>
            <a:endParaRPr lang="en-US" dirty="0">
              <a:solidFill>
                <a:schemeClr val="tx1"/>
              </a:solidFill>
            </a:endParaRPr>
          </a:p>
        </p:txBody>
      </p:sp>
      <p:pic>
        <p:nvPicPr>
          <p:cNvPr id="1026" name="Picture 2" descr="C:\Users\Home\Desktop\logo-android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65533" y="0"/>
            <a:ext cx="1278467" cy="1044769"/>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Home\Desktop\Untitled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0913" y="2033588"/>
            <a:ext cx="2162175" cy="27908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81679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12743" y="9525"/>
            <a:ext cx="7772400" cy="1470025"/>
          </a:xfrm>
        </p:spPr>
        <p:txBody>
          <a:bodyPr/>
          <a:lstStyle/>
          <a:p>
            <a:r>
              <a:rPr lang="en-US" b="1" dirty="0" smtClean="0"/>
              <a:t>Introduction</a:t>
            </a:r>
            <a:endParaRPr lang="en-US" b="1" dirty="0"/>
          </a:p>
        </p:txBody>
      </p:sp>
      <p:sp>
        <p:nvSpPr>
          <p:cNvPr id="4" name="Subtitle 3"/>
          <p:cNvSpPr>
            <a:spLocks noGrp="1"/>
          </p:cNvSpPr>
          <p:nvPr>
            <p:ph type="subTitle" idx="1"/>
          </p:nvPr>
        </p:nvSpPr>
        <p:spPr>
          <a:xfrm>
            <a:off x="1174585" y="1295400"/>
            <a:ext cx="6689890" cy="3039508"/>
          </a:xfrm>
        </p:spPr>
        <p:txBody>
          <a:bodyPr>
            <a:noAutofit/>
          </a:bodyPr>
          <a:lstStyle/>
          <a:p>
            <a:pPr algn="just"/>
            <a:r>
              <a:rPr lang="en-US" sz="1600" b="1" dirty="0" smtClean="0">
                <a:solidFill>
                  <a:schemeClr val="tx1"/>
                </a:solidFill>
              </a:rPr>
              <a:t>What is an Mobile </a:t>
            </a:r>
            <a:r>
              <a:rPr lang="en-US" sz="1600" b="1" dirty="0">
                <a:solidFill>
                  <a:schemeClr val="tx1"/>
                </a:solidFill>
              </a:rPr>
              <a:t>Packet </a:t>
            </a:r>
            <a:r>
              <a:rPr lang="en-US" sz="1600" b="1" dirty="0" smtClean="0">
                <a:solidFill>
                  <a:schemeClr val="tx1"/>
                </a:solidFill>
              </a:rPr>
              <a:t>Monitor software? </a:t>
            </a:r>
          </a:p>
          <a:p>
            <a:pPr marL="457200" indent="-457200" algn="just">
              <a:buFont typeface="Arial"/>
              <a:buChar char="•"/>
            </a:pPr>
            <a:r>
              <a:rPr lang="en-US" sz="1600" dirty="0" smtClean="0">
                <a:solidFill>
                  <a:schemeClr val="tx1"/>
                </a:solidFill>
              </a:rPr>
              <a:t>Will </a:t>
            </a:r>
            <a:r>
              <a:rPr lang="en-US" sz="1600" dirty="0">
                <a:solidFill>
                  <a:schemeClr val="tx1"/>
                </a:solidFill>
              </a:rPr>
              <a:t>monitor the data usage on your </a:t>
            </a:r>
            <a:r>
              <a:rPr lang="en-US" sz="1600" dirty="0" smtClean="0">
                <a:solidFill>
                  <a:schemeClr val="tx1"/>
                </a:solidFill>
              </a:rPr>
              <a:t>mobile.</a:t>
            </a:r>
          </a:p>
          <a:p>
            <a:pPr marL="457200" indent="-457200" algn="just">
              <a:buFont typeface="Arial"/>
              <a:buChar char="•"/>
            </a:pPr>
            <a:r>
              <a:rPr lang="en-US" sz="1600" dirty="0" smtClean="0">
                <a:solidFill>
                  <a:schemeClr val="tx1"/>
                </a:solidFill>
              </a:rPr>
              <a:t>It will store the </a:t>
            </a:r>
            <a:r>
              <a:rPr lang="en-US" sz="1600" dirty="0">
                <a:solidFill>
                  <a:schemeClr val="tx1"/>
                </a:solidFill>
              </a:rPr>
              <a:t>information about the </a:t>
            </a:r>
            <a:r>
              <a:rPr lang="en-US" sz="1600" dirty="0" smtClean="0">
                <a:solidFill>
                  <a:schemeClr val="tx1"/>
                </a:solidFill>
              </a:rPr>
              <a:t>data used and </a:t>
            </a:r>
            <a:r>
              <a:rPr lang="en-US" sz="1600" dirty="0">
                <a:solidFill>
                  <a:schemeClr val="tx1"/>
                </a:solidFill>
              </a:rPr>
              <a:t>present to the user in organized </a:t>
            </a:r>
            <a:r>
              <a:rPr lang="en-US" sz="1600" dirty="0" smtClean="0">
                <a:solidFill>
                  <a:schemeClr val="tx1"/>
                </a:solidFill>
              </a:rPr>
              <a:t>manner.</a:t>
            </a:r>
          </a:p>
          <a:p>
            <a:pPr marL="457200" indent="-457200" algn="just">
              <a:buFont typeface="Arial"/>
              <a:buChar char="•"/>
            </a:pPr>
            <a:r>
              <a:rPr lang="en-US" sz="1600" dirty="0" smtClean="0">
                <a:solidFill>
                  <a:schemeClr val="tx1"/>
                </a:solidFill>
              </a:rPr>
              <a:t>This will help Mobile users </a:t>
            </a:r>
            <a:r>
              <a:rPr lang="en-US" sz="1600" dirty="0">
                <a:solidFill>
                  <a:schemeClr val="tx1"/>
                </a:solidFill>
              </a:rPr>
              <a:t>make a well informed decision about the data usage </a:t>
            </a:r>
            <a:r>
              <a:rPr lang="en-US" sz="1600">
                <a:solidFill>
                  <a:schemeClr val="tx1"/>
                </a:solidFill>
              </a:rPr>
              <a:t>on </a:t>
            </a:r>
            <a:r>
              <a:rPr lang="en-US" sz="1600" smtClean="0">
                <a:solidFill>
                  <a:schemeClr val="tx1"/>
                </a:solidFill>
              </a:rPr>
              <a:t>the </a:t>
            </a:r>
            <a:r>
              <a:rPr lang="en-US" sz="1600" dirty="0">
                <a:solidFill>
                  <a:schemeClr val="tx1"/>
                </a:solidFill>
              </a:rPr>
              <a:t>Mobile Phone</a:t>
            </a:r>
            <a:r>
              <a:rPr lang="en-US" sz="1600" dirty="0" smtClean="0">
                <a:solidFill>
                  <a:schemeClr val="tx1"/>
                </a:solidFill>
              </a:rPr>
              <a:t>.</a:t>
            </a:r>
          </a:p>
          <a:p>
            <a:pPr algn="just"/>
            <a:r>
              <a:rPr lang="en-US" sz="1600" b="1" dirty="0" smtClean="0">
                <a:solidFill>
                  <a:schemeClr val="tx1"/>
                </a:solidFill>
              </a:rPr>
              <a:t>Why  is the Mobile Packet Monitor important?</a:t>
            </a:r>
          </a:p>
          <a:p>
            <a:pPr marL="457200" indent="-457200" algn="just">
              <a:buFont typeface="Arial"/>
              <a:buChar char="•"/>
            </a:pPr>
            <a:r>
              <a:rPr lang="en-US" sz="1600" dirty="0" smtClean="0">
                <a:solidFill>
                  <a:schemeClr val="tx1"/>
                </a:solidFill>
              </a:rPr>
              <a:t>It will provide more data control. </a:t>
            </a:r>
          </a:p>
          <a:p>
            <a:pPr marL="457200" indent="-457200" algn="just">
              <a:buFont typeface="Arial"/>
              <a:buChar char="•"/>
            </a:pPr>
            <a:r>
              <a:rPr lang="en-US" sz="1600" dirty="0" smtClean="0">
                <a:solidFill>
                  <a:schemeClr val="tx1"/>
                </a:solidFill>
              </a:rPr>
              <a:t>It will provide awareness of data Usage and cost.</a:t>
            </a:r>
          </a:p>
          <a:p>
            <a:pPr marL="457200" indent="-457200" algn="just">
              <a:buFont typeface="Arial"/>
              <a:buChar char="•"/>
            </a:pPr>
            <a:r>
              <a:rPr lang="en-US" sz="1600" dirty="0">
                <a:solidFill>
                  <a:schemeClr val="tx1"/>
                </a:solidFill>
              </a:rPr>
              <a:t>It will help users make better financial decisions on internet Data </a:t>
            </a:r>
            <a:r>
              <a:rPr lang="en-US" sz="1600" dirty="0" smtClean="0">
                <a:solidFill>
                  <a:schemeClr val="tx1"/>
                </a:solidFill>
              </a:rPr>
              <a:t>usage thus reducing cost of using Internet on a mobile phone.</a:t>
            </a:r>
            <a:endParaRPr lang="en-US" sz="1600" dirty="0">
              <a:solidFill>
                <a:schemeClr val="tx1"/>
              </a:solidFill>
            </a:endParaRPr>
          </a:p>
          <a:p>
            <a:pPr marL="457200" indent="-457200" algn="just">
              <a:buFont typeface="Arial"/>
              <a:buChar char="•"/>
            </a:pPr>
            <a:endParaRPr lang="en-US" sz="1400" dirty="0" smtClean="0">
              <a:solidFill>
                <a:schemeClr val="tx1"/>
              </a:solidFill>
            </a:endParaRPr>
          </a:p>
          <a:p>
            <a:pPr marL="457200" indent="-457200" algn="just">
              <a:buFont typeface="Arial"/>
              <a:buChar char="•"/>
            </a:pPr>
            <a:endParaRPr lang="en-US" sz="700" dirty="0" smtClean="0">
              <a:solidFill>
                <a:schemeClr val="tx1"/>
              </a:solidFill>
            </a:endParaRPr>
          </a:p>
          <a:p>
            <a:pPr marL="457200" indent="-457200" algn="just">
              <a:buFont typeface="Arial"/>
              <a:buChar char="•"/>
            </a:pPr>
            <a:endParaRPr lang="en-US" sz="700" dirty="0" smtClean="0">
              <a:solidFill>
                <a:schemeClr val="tx1"/>
              </a:solidFill>
            </a:endParaRPr>
          </a:p>
        </p:txBody>
      </p:sp>
      <p:pic>
        <p:nvPicPr>
          <p:cNvPr id="1026" name="Picture 2" descr="H:\billomg.jpg"/>
          <p:cNvPicPr>
            <a:picLocks noGrp="1" noChangeAspect="1" noChangeArrowheads="1"/>
          </p:cNvPicPr>
          <p:nvPr>
            <p:ph idx="4294967295"/>
          </p:nvPr>
        </p:nvPicPr>
        <p:blipFill>
          <a:blip r:embed="rId3" cstate="print">
            <a:extLst>
              <a:ext uri="{28A0092B-C50C-407E-A947-70E740481C1C}">
                <a14:useLocalDpi xmlns:a14="http://schemas.microsoft.com/office/drawing/2010/main" val="0"/>
              </a:ext>
            </a:extLst>
          </a:blip>
          <a:srcRect/>
          <a:stretch>
            <a:fillRect/>
          </a:stretch>
        </p:blipFill>
        <p:spPr bwMode="auto">
          <a:xfrm>
            <a:off x="182924" y="4985556"/>
            <a:ext cx="2243860" cy="163468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64475" y="0"/>
            <a:ext cx="1279525" cy="1042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Subtitle 3"/>
          <p:cNvSpPr txBox="1">
            <a:spLocks/>
          </p:cNvSpPr>
          <p:nvPr/>
        </p:nvSpPr>
        <p:spPr>
          <a:xfrm>
            <a:off x="-1868463" y="4334908"/>
            <a:ext cx="6064415" cy="554056"/>
          </a:xfrm>
          <a:prstGeom prst="rect">
            <a:avLst/>
          </a:prstGeom>
        </p:spPr>
        <p:txBody>
          <a:bodyPr vert="horz" lIns="91440" tIns="45720" rIns="91440" bIns="45720" rtlCol="0">
            <a:normAutofit fontScale="775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en-US" sz="1800" dirty="0" smtClean="0">
              <a:solidFill>
                <a:schemeClr val="tx1"/>
              </a:solidFill>
            </a:endParaRPr>
          </a:p>
          <a:p>
            <a:r>
              <a:rPr lang="en-US" sz="2300" dirty="0" smtClean="0">
                <a:solidFill>
                  <a:schemeClr val="tx1"/>
                </a:solidFill>
              </a:rPr>
              <a:t>Mobile users </a:t>
            </a:r>
            <a:endParaRPr lang="en-US" sz="2300" dirty="0"/>
          </a:p>
        </p:txBody>
      </p:sp>
      <p:grpSp>
        <p:nvGrpSpPr>
          <p:cNvPr id="3" name="Group 2"/>
          <p:cNvGrpSpPr/>
          <p:nvPr/>
        </p:nvGrpSpPr>
        <p:grpSpPr>
          <a:xfrm>
            <a:off x="4495800" y="4457700"/>
            <a:ext cx="6064415" cy="2362200"/>
            <a:chOff x="1304854" y="4495800"/>
            <a:chExt cx="6064415" cy="2362200"/>
          </a:xfrm>
        </p:grpSpPr>
        <p:pic>
          <p:nvPicPr>
            <p:cNvPr id="1029"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36943" y="4985556"/>
              <a:ext cx="1524000" cy="1872444"/>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Subtitle 3"/>
            <p:cNvSpPr txBox="1">
              <a:spLocks/>
            </p:cNvSpPr>
            <p:nvPr/>
          </p:nvSpPr>
          <p:spPr>
            <a:xfrm>
              <a:off x="1304854" y="4495800"/>
              <a:ext cx="6064415" cy="545564"/>
            </a:xfrm>
            <a:prstGeom prst="rect">
              <a:avLst/>
            </a:prstGeom>
          </p:spPr>
          <p:txBody>
            <a:bodyPr vert="horz" lIns="91440" tIns="45720" rIns="91440" bIns="45720" rtlCol="0">
              <a:normAutofit fontScale="850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1800" b="1" dirty="0" smtClean="0">
                  <a:solidFill>
                    <a:schemeClr val="tx1"/>
                  </a:solidFill>
                </a:rPr>
                <a:t>Solution</a:t>
              </a:r>
            </a:p>
            <a:p>
              <a:r>
                <a:rPr lang="en-US" sz="1800" b="1" dirty="0" smtClean="0">
                  <a:solidFill>
                    <a:schemeClr val="tx1"/>
                  </a:solidFill>
                </a:rPr>
                <a:t>Android packet monitor </a:t>
              </a:r>
              <a:endParaRPr lang="en-US" sz="1800" b="1" dirty="0"/>
            </a:p>
          </p:txBody>
        </p:sp>
      </p:grpSp>
      <p:grpSp>
        <p:nvGrpSpPr>
          <p:cNvPr id="5" name="Group 4"/>
          <p:cNvGrpSpPr/>
          <p:nvPr/>
        </p:nvGrpSpPr>
        <p:grpSpPr>
          <a:xfrm>
            <a:off x="1524000" y="4267200"/>
            <a:ext cx="6064415" cy="2350300"/>
            <a:chOff x="4483872" y="4334908"/>
            <a:chExt cx="6064415" cy="2350300"/>
          </a:xfrm>
        </p:grpSpPr>
        <p:pic>
          <p:nvPicPr>
            <p:cNvPr id="1028" name="Picture 4" descr="H:\bill_bot989.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00800" y="5041364"/>
              <a:ext cx="2401050" cy="164384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6" name="Subtitle 3"/>
            <p:cNvSpPr txBox="1">
              <a:spLocks/>
            </p:cNvSpPr>
            <p:nvPr/>
          </p:nvSpPr>
          <p:spPr>
            <a:xfrm>
              <a:off x="4483872" y="4334908"/>
              <a:ext cx="6064415" cy="706456"/>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en-US" sz="1800" dirty="0" smtClean="0">
                <a:solidFill>
                  <a:schemeClr val="tx1"/>
                </a:solidFill>
              </a:endParaRPr>
            </a:p>
            <a:p>
              <a:r>
                <a:rPr lang="en-US" sz="1800" dirty="0" smtClean="0">
                  <a:solidFill>
                    <a:schemeClr val="tx1"/>
                  </a:solidFill>
                </a:rPr>
                <a:t>Expensive Mobile phones Bills</a:t>
              </a:r>
              <a:endParaRPr lang="en-US" sz="1800" dirty="0"/>
            </a:p>
          </p:txBody>
        </p:sp>
      </p:grpSp>
    </p:spTree>
    <p:extLst>
      <p:ext uri="{BB962C8B-B14F-4D97-AF65-F5344CB8AC3E}">
        <p14:creationId xmlns:p14="http://schemas.microsoft.com/office/powerpoint/2010/main" val="13301941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User Requirement</a:t>
            </a:r>
            <a:endParaRPr lang="en-US" b="1" dirty="0"/>
          </a:p>
        </p:txBody>
      </p:sp>
      <p:sp>
        <p:nvSpPr>
          <p:cNvPr id="4" name="Content Placeholder 3"/>
          <p:cNvSpPr>
            <a:spLocks noGrp="1"/>
          </p:cNvSpPr>
          <p:nvPr>
            <p:ph idx="1"/>
          </p:nvPr>
        </p:nvSpPr>
        <p:spPr/>
        <p:txBody>
          <a:bodyPr>
            <a:normAutofit fontScale="47500" lnSpcReduction="20000"/>
          </a:bodyPr>
          <a:lstStyle/>
          <a:p>
            <a:pPr lvl="0" algn="just"/>
            <a:r>
              <a:rPr lang="en-US" sz="4200" dirty="0" smtClean="0">
                <a:effectLst/>
              </a:rPr>
              <a:t>It should tell the user how much data he/she Uses.</a:t>
            </a:r>
          </a:p>
          <a:p>
            <a:pPr algn="just"/>
            <a:r>
              <a:rPr lang="en-US" sz="4200" dirty="0" smtClean="0">
                <a:effectLst/>
              </a:rPr>
              <a:t>It should offer options to view the summary in form of list or graph.</a:t>
            </a:r>
          </a:p>
          <a:p>
            <a:pPr lvl="0" algn="just"/>
            <a:r>
              <a:rPr lang="en-US" sz="4200" dirty="0" smtClean="0">
                <a:effectLst/>
              </a:rPr>
              <a:t>It should have a summary of Data Usage by application.</a:t>
            </a:r>
          </a:p>
          <a:p>
            <a:pPr lvl="1" algn="just"/>
            <a:r>
              <a:rPr lang="en-US" sz="3400" dirty="0" smtClean="0">
                <a:effectLst/>
              </a:rPr>
              <a:t>Daily</a:t>
            </a:r>
          </a:p>
          <a:p>
            <a:pPr lvl="1" algn="just"/>
            <a:r>
              <a:rPr lang="en-US" sz="3400" dirty="0" smtClean="0">
                <a:effectLst/>
              </a:rPr>
              <a:t>Weekly</a:t>
            </a:r>
          </a:p>
          <a:p>
            <a:pPr lvl="1" algn="just"/>
            <a:r>
              <a:rPr lang="en-US" sz="3400" dirty="0" smtClean="0">
                <a:effectLst/>
              </a:rPr>
              <a:t>Monthly</a:t>
            </a:r>
          </a:p>
          <a:p>
            <a:pPr lvl="0" algn="just"/>
            <a:r>
              <a:rPr lang="en-US" sz="4200" dirty="0" smtClean="0">
                <a:effectLst/>
              </a:rPr>
              <a:t>It should show which application are currently using the data via GPRS, 3g and Wi-Fi.</a:t>
            </a:r>
          </a:p>
          <a:p>
            <a:pPr lvl="0" algn="just"/>
            <a:r>
              <a:rPr lang="en-US" sz="4200" dirty="0" smtClean="0">
                <a:effectLst/>
              </a:rPr>
              <a:t>Summary with comparison of which application is consumes less and more data.</a:t>
            </a:r>
          </a:p>
          <a:p>
            <a:pPr algn="just"/>
            <a:r>
              <a:rPr lang="en-US" sz="4200" dirty="0" smtClean="0">
                <a:effectLst/>
              </a:rPr>
              <a:t>User should have a option to specify Data plan.</a:t>
            </a:r>
            <a:r>
              <a:rPr lang="en-US" sz="4200" dirty="0" smtClean="0"/>
              <a:t> </a:t>
            </a:r>
            <a:endParaRPr lang="en-US" sz="4200" dirty="0" smtClean="0">
              <a:effectLst/>
            </a:endParaRPr>
          </a:p>
          <a:p>
            <a:pPr lvl="0" algn="just"/>
            <a:r>
              <a:rPr lang="en-US" sz="4200" dirty="0" smtClean="0">
                <a:effectLst/>
              </a:rPr>
              <a:t>The software </a:t>
            </a:r>
            <a:r>
              <a:rPr lang="en-US" sz="4200" dirty="0" smtClean="0"/>
              <a:t>contain </a:t>
            </a:r>
            <a:r>
              <a:rPr lang="en-US" sz="4200" dirty="0" smtClean="0">
                <a:effectLst/>
              </a:rPr>
              <a:t>notifications</a:t>
            </a:r>
          </a:p>
          <a:p>
            <a:pPr lvl="1" algn="just"/>
            <a:r>
              <a:rPr lang="en-US" sz="3400" dirty="0" smtClean="0">
                <a:effectLst/>
              </a:rPr>
              <a:t>Suggesting of which software to use or not use often</a:t>
            </a:r>
          </a:p>
          <a:p>
            <a:pPr lvl="1" algn="just"/>
            <a:r>
              <a:rPr lang="en-US" sz="3400" dirty="0" smtClean="0">
                <a:effectLst/>
              </a:rPr>
              <a:t>Warning of how much data is left</a:t>
            </a:r>
          </a:p>
          <a:p>
            <a:pPr lvl="0" algn="just"/>
            <a:r>
              <a:rPr lang="en-US" sz="4200" dirty="0" smtClean="0">
                <a:effectLst/>
              </a:rPr>
              <a:t>We should show if the data is being throttled</a:t>
            </a:r>
            <a:r>
              <a:rPr lang="en-US" dirty="0" smtClean="0">
                <a:effectLst/>
              </a:rPr>
              <a:t>.</a:t>
            </a: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64475" y="0"/>
            <a:ext cx="1279525" cy="1042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261025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 y="0"/>
            <a:ext cx="9265396"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524625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0"/>
            <a:ext cx="7772400" cy="1470025"/>
          </a:xfrm>
        </p:spPr>
        <p:txBody>
          <a:bodyPr>
            <a:normAutofit/>
          </a:bodyPr>
          <a:lstStyle/>
          <a:p>
            <a:r>
              <a:rPr lang="en-US" b="1" dirty="0" smtClean="0"/>
              <a:t>Requirement Analysis</a:t>
            </a:r>
            <a:br>
              <a:rPr lang="en-US" b="1" dirty="0" smtClean="0"/>
            </a:br>
            <a:endParaRPr lang="en-US" b="1" dirty="0"/>
          </a:p>
        </p:txBody>
      </p:sp>
      <p:sp>
        <p:nvSpPr>
          <p:cNvPr id="4" name="Subtitle 3"/>
          <p:cNvSpPr>
            <a:spLocks noGrp="1"/>
          </p:cNvSpPr>
          <p:nvPr>
            <p:ph type="subTitle" idx="1"/>
          </p:nvPr>
        </p:nvSpPr>
        <p:spPr>
          <a:xfrm>
            <a:off x="1371600" y="1447800"/>
            <a:ext cx="6400800" cy="4191000"/>
          </a:xfrm>
        </p:spPr>
        <p:txBody>
          <a:bodyPr/>
          <a:lstStyle/>
          <a:p>
            <a:pPr marL="457200" indent="-457200" algn="l">
              <a:buFont typeface="Arial" pitchFamily="34" charset="0"/>
              <a:buChar char="•"/>
            </a:pPr>
            <a:r>
              <a:rPr lang="en-US" sz="2000" dirty="0" smtClean="0">
                <a:solidFill>
                  <a:schemeClr val="tx1"/>
                </a:solidFill>
              </a:rPr>
              <a:t>Simple User Interface.</a:t>
            </a:r>
          </a:p>
          <a:p>
            <a:pPr marL="457200" indent="-457200" algn="l">
              <a:buFont typeface="Arial" pitchFamily="34" charset="0"/>
              <a:buChar char="•"/>
            </a:pPr>
            <a:r>
              <a:rPr lang="en-US" sz="2000" dirty="0" smtClean="0">
                <a:solidFill>
                  <a:schemeClr val="tx1"/>
                </a:solidFill>
              </a:rPr>
              <a:t>Intuitive, Faster Transition time.</a:t>
            </a:r>
          </a:p>
          <a:p>
            <a:pPr marL="457200" indent="-457200" algn="l">
              <a:buFont typeface="Arial" pitchFamily="34" charset="0"/>
              <a:buChar char="•"/>
            </a:pPr>
            <a:r>
              <a:rPr lang="en-US" sz="2000" dirty="0" smtClean="0">
                <a:solidFill>
                  <a:schemeClr val="tx1"/>
                </a:solidFill>
              </a:rPr>
              <a:t>full Screen run time and Touch screen interaction.</a:t>
            </a:r>
            <a:endParaRPr lang="en-US" sz="2000" dirty="0">
              <a:solidFill>
                <a:schemeClr val="tx1"/>
              </a:solidFill>
            </a:endParaRPr>
          </a:p>
          <a:p>
            <a:pPr marL="457200" indent="-457200" algn="l">
              <a:buFont typeface="Arial" pitchFamily="34" charset="0"/>
              <a:buChar char="•"/>
            </a:pPr>
            <a:r>
              <a:rPr lang="en-US" sz="2000" dirty="0" smtClean="0">
                <a:solidFill>
                  <a:schemeClr val="tx1"/>
                </a:solidFill>
              </a:rPr>
              <a:t>Notifications.</a:t>
            </a:r>
          </a:p>
          <a:p>
            <a:pPr marL="457200" indent="-457200" algn="l">
              <a:buFont typeface="Arial" pitchFamily="34" charset="0"/>
              <a:buChar char="•"/>
            </a:pPr>
            <a:r>
              <a:rPr lang="en-US" sz="2000" dirty="0" smtClean="0">
                <a:solidFill>
                  <a:schemeClr val="tx1"/>
                </a:solidFill>
              </a:rPr>
              <a:t>Graphical and List Summaries features.</a:t>
            </a:r>
          </a:p>
          <a:p>
            <a:pPr marL="457200" indent="-457200" algn="l">
              <a:buFont typeface="Arial" pitchFamily="34" charset="0"/>
              <a:buChar char="•"/>
            </a:pPr>
            <a:r>
              <a:rPr lang="en-US" sz="2000" dirty="0" smtClean="0">
                <a:solidFill>
                  <a:schemeClr val="tx1"/>
                </a:solidFill>
              </a:rPr>
              <a:t>Spacing to display better images.</a:t>
            </a:r>
          </a:p>
          <a:p>
            <a:pPr marL="457200" indent="-457200" algn="l">
              <a:buFont typeface="Arial" pitchFamily="34" charset="0"/>
              <a:buChar char="•"/>
            </a:pPr>
            <a:r>
              <a:rPr lang="en-US" sz="2000" dirty="0" smtClean="0">
                <a:solidFill>
                  <a:schemeClr val="tx1"/>
                </a:solidFill>
              </a:rPr>
              <a:t>Compatibility  for Android Phones </a:t>
            </a:r>
            <a:r>
              <a:rPr lang="en-US" sz="2000" dirty="0">
                <a:solidFill>
                  <a:schemeClr val="tx1"/>
                </a:solidFill>
              </a:rPr>
              <a:t> </a:t>
            </a:r>
            <a:r>
              <a:rPr lang="en-US" sz="2000" dirty="0" smtClean="0">
                <a:solidFill>
                  <a:schemeClr val="tx1"/>
                </a:solidFill>
              </a:rPr>
              <a:t>running Android 2.2 Froyo OS to the Latest Versions Of Android  OS.</a:t>
            </a:r>
          </a:p>
          <a:p>
            <a:pPr marL="457200" indent="-457200" algn="l">
              <a:buFont typeface="Arial" pitchFamily="34" charset="0"/>
              <a:buChar char="•"/>
            </a:pPr>
            <a:endParaRPr lang="en-US" sz="2000" dirty="0" smtClean="0">
              <a:solidFill>
                <a:schemeClr val="tx1"/>
              </a:solidFill>
            </a:endParaRPr>
          </a:p>
          <a:p>
            <a:pPr algn="l"/>
            <a:endParaRPr lang="en-US" dirty="0"/>
          </a:p>
        </p:txBody>
      </p:sp>
      <p:pic>
        <p:nvPicPr>
          <p:cNvPr id="4098" name="Picture 2"/>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bwMode="auto">
          <a:xfrm>
            <a:off x="7864475" y="0"/>
            <a:ext cx="1279525" cy="1042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164597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Front End integration with Back End</a:t>
            </a:r>
            <a:endParaRPr lang="en-US" b="1" dirty="0"/>
          </a:p>
        </p:txBody>
      </p:sp>
      <p:pic>
        <p:nvPicPr>
          <p:cNvPr id="5"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27070" t="19697" r="27983" b="8523"/>
          <a:stretch/>
        </p:blipFill>
        <p:spPr bwMode="auto">
          <a:xfrm>
            <a:off x="2529444" y="1378527"/>
            <a:ext cx="4383975" cy="5250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956869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3905"/>
            <a:ext cx="9144000" cy="6932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692535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0"/>
            <a:ext cx="7772400" cy="1470025"/>
          </a:xfrm>
        </p:spPr>
        <p:txBody>
          <a:bodyPr/>
          <a:lstStyle/>
          <a:p>
            <a:r>
              <a:rPr lang="en-US" b="1" dirty="0" smtClean="0"/>
              <a:t>References</a:t>
            </a:r>
            <a:endParaRPr lang="en-US" b="1" dirty="0"/>
          </a:p>
        </p:txBody>
      </p:sp>
      <p:sp>
        <p:nvSpPr>
          <p:cNvPr id="3" name="Subtitle 2"/>
          <p:cNvSpPr>
            <a:spLocks noGrp="1"/>
          </p:cNvSpPr>
          <p:nvPr>
            <p:ph type="subTitle" idx="1"/>
          </p:nvPr>
        </p:nvSpPr>
        <p:spPr>
          <a:xfrm>
            <a:off x="1371600" y="1524000"/>
            <a:ext cx="6400800" cy="4114800"/>
          </a:xfrm>
        </p:spPr>
        <p:txBody>
          <a:bodyPr>
            <a:normAutofit fontScale="47500" lnSpcReduction="20000"/>
          </a:bodyPr>
          <a:lstStyle/>
          <a:p>
            <a:pPr algn="l"/>
            <a:r>
              <a:rPr lang="en-US" b="1" dirty="0">
                <a:solidFill>
                  <a:schemeClr val="tx1"/>
                </a:solidFill>
              </a:rPr>
              <a:t>(</a:t>
            </a:r>
            <a:r>
              <a:rPr lang="en-US" b="1" dirty="0" err="1">
                <a:solidFill>
                  <a:schemeClr val="tx1"/>
                </a:solidFill>
              </a:rPr>
              <a:t>n.d.</a:t>
            </a:r>
            <a:r>
              <a:rPr lang="en-US" b="1" dirty="0">
                <a:solidFill>
                  <a:schemeClr val="tx1"/>
                </a:solidFill>
              </a:rPr>
              <a:t>). Retrieved from http://developer.android.com/guide/basics/what-is-android.html</a:t>
            </a:r>
          </a:p>
          <a:p>
            <a:pPr algn="l"/>
            <a:r>
              <a:rPr lang="en-US" b="1" dirty="0">
                <a:solidFill>
                  <a:schemeClr val="tx1"/>
                </a:solidFill>
              </a:rPr>
              <a:t>Developers, A. (</a:t>
            </a:r>
            <a:r>
              <a:rPr lang="en-US" b="1" dirty="0" err="1">
                <a:solidFill>
                  <a:schemeClr val="tx1"/>
                </a:solidFill>
              </a:rPr>
              <a:t>n.d.</a:t>
            </a:r>
            <a:r>
              <a:rPr lang="en-US" b="1" dirty="0">
                <a:solidFill>
                  <a:schemeClr val="tx1"/>
                </a:solidFill>
              </a:rPr>
              <a:t>). Android Developers. Retrieved April 03, 2012, from http://developer.android.com/guide/basics/what-is-android.html</a:t>
            </a:r>
          </a:p>
          <a:p>
            <a:pPr algn="l"/>
            <a:endParaRPr lang="en-US" b="1" dirty="0">
              <a:solidFill>
                <a:schemeClr val="tx1"/>
              </a:solidFill>
            </a:endParaRPr>
          </a:p>
          <a:p>
            <a:pPr algn="l"/>
            <a:r>
              <a:rPr lang="en-US" b="1" dirty="0">
                <a:solidFill>
                  <a:schemeClr val="tx1"/>
                </a:solidFill>
              </a:rPr>
              <a:t>Huang, Y. (2009, September 14). BEGIN ANDROID JOURNEY IN HOURS. Retrieved April 03, 2011, from http://www.cs.uiuc.edu/class/fa09/cs425/mps/tutorial.pdf</a:t>
            </a:r>
          </a:p>
          <a:p>
            <a:pPr algn="l"/>
            <a:endParaRPr lang="en-US" b="1" dirty="0">
              <a:solidFill>
                <a:schemeClr val="tx1"/>
              </a:solidFill>
            </a:endParaRPr>
          </a:p>
          <a:p>
            <a:pPr algn="l"/>
            <a:r>
              <a:rPr lang="en-US" b="1" dirty="0">
                <a:solidFill>
                  <a:schemeClr val="tx1"/>
                </a:solidFill>
              </a:rPr>
              <a:t>Marsden, M. J. &amp; Gary Marsden (2005). Mobile Interaction Design. In M. J. Marsden, Mobile Interaction Design (p. 5). Wiley.</a:t>
            </a:r>
          </a:p>
          <a:p>
            <a:pPr algn="l"/>
            <a:endParaRPr lang="en-US" b="1" dirty="0">
              <a:solidFill>
                <a:schemeClr val="tx1"/>
              </a:solidFill>
            </a:endParaRPr>
          </a:p>
          <a:p>
            <a:pPr algn="l"/>
            <a:r>
              <a:rPr lang="en-US" b="1" dirty="0" err="1">
                <a:solidFill>
                  <a:schemeClr val="tx1"/>
                </a:solidFill>
              </a:rPr>
              <a:t>Matias</a:t>
            </a:r>
            <a:r>
              <a:rPr lang="en-US" b="1" dirty="0">
                <a:solidFill>
                  <a:schemeClr val="tx1"/>
                </a:solidFill>
              </a:rPr>
              <a:t> Duarte, R. F. , Rich </a:t>
            </a:r>
            <a:r>
              <a:rPr lang="en-US" b="1" dirty="0" err="1">
                <a:solidFill>
                  <a:schemeClr val="tx1"/>
                </a:solidFill>
              </a:rPr>
              <a:t>Fulcher</a:t>
            </a:r>
            <a:r>
              <a:rPr lang="en-US" b="1" dirty="0">
                <a:solidFill>
                  <a:schemeClr val="tx1"/>
                </a:solidFill>
              </a:rPr>
              <a:t>, Roman </a:t>
            </a:r>
            <a:r>
              <a:rPr lang="en-US" b="1" dirty="0" err="1">
                <a:solidFill>
                  <a:schemeClr val="tx1"/>
                </a:solidFill>
              </a:rPr>
              <a:t>Nurik</a:t>
            </a:r>
            <a:r>
              <a:rPr lang="en-US" b="1" dirty="0">
                <a:solidFill>
                  <a:schemeClr val="tx1"/>
                </a:solidFill>
              </a:rPr>
              <a:t>, Adam Powell &amp; Christian Robertson(2011). Google 11 IO. </a:t>
            </a:r>
            <a:r>
              <a:rPr lang="en-US" b="1">
                <a:solidFill>
                  <a:schemeClr val="tx1"/>
                </a:solidFill>
              </a:rPr>
              <a:t>Retrieved April 03, 2011, from http://static.googleusercontent.com/external_content/untrusted_dlcp/www.google.com/en//events/io/2011/static/presofiles/designing_and_implementing_android_uis_for_phones_and_tablets.pdf</a:t>
            </a:r>
            <a:endParaRPr lang="en-US" b="1" dirty="0">
              <a:solidFill>
                <a:schemeClr val="tx1"/>
              </a:solidFill>
            </a:endParaRPr>
          </a:p>
        </p:txBody>
      </p:sp>
    </p:spTree>
    <p:extLst>
      <p:ext uri="{BB962C8B-B14F-4D97-AF65-F5344CB8AC3E}">
        <p14:creationId xmlns:p14="http://schemas.microsoft.com/office/powerpoint/2010/main" val="42759453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306762"/>
          </a:xfrm>
        </p:spPr>
        <p:txBody>
          <a:bodyPr>
            <a:normAutofit/>
          </a:bodyPr>
          <a:lstStyle/>
          <a:p>
            <a:r>
              <a:rPr lang="en-US" dirty="0" smtClean="0"/>
              <a:t>The End</a:t>
            </a:r>
            <a:br>
              <a:rPr lang="en-US" dirty="0" smtClean="0"/>
            </a:br>
            <a:r>
              <a:rPr lang="en-US" dirty="0" smtClean="0"/>
              <a:t>Questions?</a:t>
            </a:r>
            <a:br>
              <a:rPr lang="en-US" dirty="0" smtClean="0"/>
            </a:br>
            <a:r>
              <a:rPr lang="en-US" dirty="0"/>
              <a:t/>
            </a:r>
            <a:br>
              <a:rPr lang="en-US" dirty="0"/>
            </a:b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64475" y="0"/>
            <a:ext cx="1279525" cy="1042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33709" y="2438400"/>
            <a:ext cx="3076575" cy="286702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239159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370</TotalTime>
  <Words>719</Words>
  <Application>Microsoft Office PowerPoint</Application>
  <PresentationFormat>On-screen Show (4:3)</PresentationFormat>
  <Paragraphs>69</Paragraphs>
  <Slides>9</Slides>
  <Notes>5</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Mobile Packet Monitor  User Interface</vt:lpstr>
      <vt:lpstr>Introduction</vt:lpstr>
      <vt:lpstr>User Requirement</vt:lpstr>
      <vt:lpstr>PowerPoint Presentation</vt:lpstr>
      <vt:lpstr>Requirement Analysis </vt:lpstr>
      <vt:lpstr>Front End integration with Back End</vt:lpstr>
      <vt:lpstr>PowerPoint Presentation</vt:lpstr>
      <vt:lpstr>References</vt:lpstr>
      <vt:lpstr>The End Questions?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Android Packet Monitor UI</dc:title>
  <dc:creator>lnx</dc:creator>
  <cp:lastModifiedBy>Hadley</cp:lastModifiedBy>
  <cp:revision>51</cp:revision>
  <dcterms:created xsi:type="dcterms:W3CDTF">2012-03-31T09:49:06Z</dcterms:created>
  <dcterms:modified xsi:type="dcterms:W3CDTF">2012-04-04T15:59:31Z</dcterms:modified>
</cp:coreProperties>
</file>